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0"/>
  </p:notesMasterIdLst>
  <p:handoutMasterIdLst>
    <p:handoutMasterId r:id="rId11"/>
  </p:handoutMasterIdLst>
  <p:sldIdLst>
    <p:sldId id="538" r:id="rId2"/>
    <p:sldId id="506" r:id="rId3"/>
    <p:sldId id="515" r:id="rId4"/>
    <p:sldId id="518" r:id="rId5"/>
    <p:sldId id="522" r:id="rId6"/>
    <p:sldId id="536" r:id="rId7"/>
    <p:sldId id="534" r:id="rId8"/>
    <p:sldId id="537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8">
          <p15:clr>
            <a:srgbClr val="A4A3A4"/>
          </p15:clr>
        </p15:guide>
        <p15:guide id="2" pos="3823">
          <p15:clr>
            <a:srgbClr val="A4A3A4"/>
          </p15:clr>
        </p15:guide>
        <p15:guide id="3" orient="horz" pos="43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митрий Блохин" initials="ДБ" lastIdx="1" clrIdx="0"/>
  <p:cmAuthor id="2" name="Пользователь Windows" initials="ПW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2FF"/>
    <a:srgbClr val="C3E5F3"/>
    <a:srgbClr val="F1F8EC"/>
    <a:srgbClr val="FFFF99"/>
    <a:srgbClr val="CC66FF"/>
    <a:srgbClr val="00CC99"/>
    <a:srgbClr val="F6FAF4"/>
    <a:srgbClr val="64BDE1"/>
    <a:srgbClr val="FFFFFF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1" autoAdjust="0"/>
    <p:restoredTop sz="99770" autoAdjust="0"/>
  </p:normalViewPr>
  <p:slideViewPr>
    <p:cSldViewPr snapToGrid="0">
      <p:cViewPr varScale="1">
        <p:scale>
          <a:sx n="75" d="100"/>
          <a:sy n="75" d="100"/>
        </p:scale>
        <p:origin x="-330" y="-96"/>
      </p:cViewPr>
      <p:guideLst>
        <p:guide orient="horz" pos="2168"/>
        <p:guide orient="horz" pos="4319"/>
        <p:guide pos="382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3972" y="-102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33152B-AA10-4892-BA26-12FF25A620C5}" type="doc">
      <dgm:prSet loTypeId="urn:microsoft.com/office/officeart/2005/8/layout/list1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F8CCD65F-42B4-4DA3-92B6-DAD35C08E083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дошкольного образования</a:t>
          </a:r>
        </a:p>
      </dgm:t>
    </dgm:pt>
    <dgm:pt modelId="{F32B20FF-105C-4DF4-9AE2-0469975BB455}" type="parTrans" cxnId="{CAE08007-6EE2-4416-A8E3-15C8FD3355B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18D70B-DD44-41BE-8C5E-41A76C528C3E}" type="sibTrans" cxnId="{CAE08007-6EE2-4416-A8E3-15C8FD3355B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A20EFB-213C-47B2-B5E2-A7F1F673C3D7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начального общего образования</a:t>
          </a:r>
        </a:p>
      </dgm:t>
    </dgm:pt>
    <dgm:pt modelId="{7F109AFC-EC57-4F5A-B914-CA36A868E551}" type="parTrans" cxnId="{D446FF65-8297-4910-A05B-91E8FDDE835E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9B2C06-D939-4A1E-A7B8-A9395D84C354}" type="sibTrans" cxnId="{D446FF65-8297-4910-A05B-91E8FDDE835E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F8AC24-19E5-4924-9EF7-D4858FB8DD23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основного общего образования</a:t>
          </a:r>
        </a:p>
      </dgm:t>
    </dgm:pt>
    <dgm:pt modelId="{85E78FBE-607D-4304-8565-64CCB3700AAA}" type="parTrans" cxnId="{8BE7C2C0-45E2-44E7-B090-175C1596B909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C65FB0-EB53-4419-B86B-B671F30700D0}" type="sibTrans" cxnId="{8BE7C2C0-45E2-44E7-B090-175C1596B909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06F542-60B9-4AB0-87A2-A6AD5227243E}">
      <dgm:prSet custT="1"/>
      <dgm:spPr>
        <a:solidFill>
          <a:schemeClr val="tx2"/>
        </a:solidFill>
      </dgm:spPr>
      <dgm:t>
        <a:bodyPr/>
        <a:lstStyle/>
        <a:p>
          <a:r>
            <a:rPr lang="ru-RU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среднего общего образования</a:t>
          </a:r>
        </a:p>
      </dgm:t>
    </dgm:pt>
    <dgm:pt modelId="{409E6332-93BC-40E4-9644-602E67D847B4}" type="parTrans" cxnId="{D512B4C9-9D42-4122-94DD-C904E5762C64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C53850-325A-4A66-B6F3-F491648E8FA6}" type="sibTrans" cxnId="{D512B4C9-9D42-4122-94DD-C904E5762C64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A1B9A6-4F23-4CCD-B269-58091A9D888D}">
      <dgm:prSet custT="1"/>
      <dgm:spPr>
        <a:solidFill>
          <a:schemeClr val="tx2"/>
        </a:solidFill>
      </dgm:spPr>
      <dgm:t>
        <a:bodyPr/>
        <a:lstStyle/>
        <a:p>
          <a:r>
            <a:rPr lang="ru-RU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начального общего образования обучающихся с ОВЗ</a:t>
          </a:r>
        </a:p>
      </dgm:t>
    </dgm:pt>
    <dgm:pt modelId="{3D5ADE65-565B-44C5-BBB1-6A951B7F2B27}" type="parTrans" cxnId="{CE9601E5-FB2F-4F9E-8867-C2FCC0E1438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27BBF0-A6A4-46A7-A7B5-BD98517C5424}" type="sibTrans" cxnId="{CE9601E5-FB2F-4F9E-8867-C2FCC0E1438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CC38BE-AEF1-4916-84AB-10761F1F568E}">
      <dgm:prSet custT="1"/>
      <dgm:spPr>
        <a:solidFill>
          <a:schemeClr val="tx2"/>
        </a:solidFill>
      </dgm:spPr>
      <dgm:t>
        <a:bodyPr/>
        <a:lstStyle/>
        <a:p>
          <a:r>
            <a:rPr lang="ru-RU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образования обучающихся с УО (интеллектуальными нарушениями)</a:t>
          </a:r>
        </a:p>
      </dgm:t>
    </dgm:pt>
    <dgm:pt modelId="{FB8DE506-B66A-4EDB-9DB9-66328CE20519}" type="parTrans" cxnId="{987AD3A3-08BE-42D3-8E3A-CBA3E2AECAEF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5007C4-1991-4212-BB46-7D2837F38F6B}" type="sibTrans" cxnId="{987AD3A3-08BE-42D3-8E3A-CBA3E2AECAEF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BF34DB-E788-4C68-B0CB-72807A723949}" type="pres">
      <dgm:prSet presAssocID="{8A33152B-AA10-4892-BA26-12FF25A620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BE4FAD-588F-4551-ADD9-6112B7FFF9CC}" type="pres">
      <dgm:prSet presAssocID="{F8CCD65F-42B4-4DA3-92B6-DAD35C08E083}" presName="parentLin" presStyleCnt="0"/>
      <dgm:spPr/>
    </dgm:pt>
    <dgm:pt modelId="{048F4671-D315-45DD-A58E-837047390F44}" type="pres">
      <dgm:prSet presAssocID="{F8CCD65F-42B4-4DA3-92B6-DAD35C08E083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2E1ED3BE-1B2E-4C71-8390-841A8273039D}" type="pres">
      <dgm:prSet presAssocID="{F8CCD65F-42B4-4DA3-92B6-DAD35C08E083}" presName="parentText" presStyleLbl="node1" presStyleIdx="0" presStyleCnt="6" custScaleX="1087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2E292-F40A-4128-A469-5E0378A27B6D}" type="pres">
      <dgm:prSet presAssocID="{F8CCD65F-42B4-4DA3-92B6-DAD35C08E083}" presName="negativeSpace" presStyleCnt="0"/>
      <dgm:spPr/>
    </dgm:pt>
    <dgm:pt modelId="{27C7C61F-35FC-43ED-96E6-B31A91E84045}" type="pres">
      <dgm:prSet presAssocID="{F8CCD65F-42B4-4DA3-92B6-DAD35C08E083}" presName="childText" presStyleLbl="conFgAcc1" presStyleIdx="0" presStyleCnt="6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</dgm:spPr>
    </dgm:pt>
    <dgm:pt modelId="{66A3E3C2-0A5C-47C3-8B80-1812BBFD158E}" type="pres">
      <dgm:prSet presAssocID="{6318D70B-DD44-41BE-8C5E-41A76C528C3E}" presName="spaceBetweenRectangles" presStyleCnt="0"/>
      <dgm:spPr/>
    </dgm:pt>
    <dgm:pt modelId="{090B9CCB-84CF-4D43-823A-D33FC57FEB8A}" type="pres">
      <dgm:prSet presAssocID="{92A20EFB-213C-47B2-B5E2-A7F1F673C3D7}" presName="parentLin" presStyleCnt="0"/>
      <dgm:spPr/>
    </dgm:pt>
    <dgm:pt modelId="{78FBA3C7-3B7F-4E86-A8A2-4AE9F9BFC41D}" type="pres">
      <dgm:prSet presAssocID="{92A20EFB-213C-47B2-B5E2-A7F1F673C3D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EF962562-F928-4904-AD21-01E996C69EA3}" type="pres">
      <dgm:prSet presAssocID="{92A20EFB-213C-47B2-B5E2-A7F1F673C3D7}" presName="parentText" presStyleLbl="node1" presStyleIdx="1" presStyleCnt="6" custScaleX="1085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D12795-B62A-4517-AE30-72D55D5F014B}" type="pres">
      <dgm:prSet presAssocID="{92A20EFB-213C-47B2-B5E2-A7F1F673C3D7}" presName="negativeSpace" presStyleCnt="0"/>
      <dgm:spPr/>
    </dgm:pt>
    <dgm:pt modelId="{49B5FB1C-6D93-4D63-9197-0AAE1AA3A702}" type="pres">
      <dgm:prSet presAssocID="{92A20EFB-213C-47B2-B5E2-A7F1F673C3D7}" presName="childText" presStyleLbl="conFgAcc1" presStyleIdx="1" presStyleCnt="6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</dgm:spPr>
    </dgm:pt>
    <dgm:pt modelId="{2A3551E3-BD69-43E4-89B1-702FC90A8F32}" type="pres">
      <dgm:prSet presAssocID="{069B2C06-D939-4A1E-A7B8-A9395D84C354}" presName="spaceBetweenRectangles" presStyleCnt="0"/>
      <dgm:spPr/>
    </dgm:pt>
    <dgm:pt modelId="{0CD4D7AE-0127-4114-B482-A341707E689B}" type="pres">
      <dgm:prSet presAssocID="{85F8AC24-19E5-4924-9EF7-D4858FB8DD23}" presName="parentLin" presStyleCnt="0"/>
      <dgm:spPr/>
    </dgm:pt>
    <dgm:pt modelId="{6B270986-B1D0-4286-935E-AF369183BCFE}" type="pres">
      <dgm:prSet presAssocID="{85F8AC24-19E5-4924-9EF7-D4858FB8DD23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B7FB2D9E-5319-44EA-8B2C-981E03E51F14}" type="pres">
      <dgm:prSet presAssocID="{85F8AC24-19E5-4924-9EF7-D4858FB8DD23}" presName="parentText" presStyleLbl="node1" presStyleIdx="2" presStyleCnt="6" custScaleX="1076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A987CB-2EB8-4196-84BD-A13F56F4C0F4}" type="pres">
      <dgm:prSet presAssocID="{85F8AC24-19E5-4924-9EF7-D4858FB8DD23}" presName="negativeSpace" presStyleCnt="0"/>
      <dgm:spPr/>
    </dgm:pt>
    <dgm:pt modelId="{27736F84-E5A9-425A-A68D-3C2A3F40668F}" type="pres">
      <dgm:prSet presAssocID="{85F8AC24-19E5-4924-9EF7-D4858FB8DD23}" presName="childText" presStyleLbl="conFgAcc1" presStyleIdx="2" presStyleCnt="6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</dgm:spPr>
    </dgm:pt>
    <dgm:pt modelId="{ABE1468D-16A4-4B79-B1E2-5F18FE47CD1C}" type="pres">
      <dgm:prSet presAssocID="{80C65FB0-EB53-4419-B86B-B671F30700D0}" presName="spaceBetweenRectangles" presStyleCnt="0"/>
      <dgm:spPr/>
    </dgm:pt>
    <dgm:pt modelId="{6E4F5317-611F-4FC0-8F66-CE7113FDA9AD}" type="pres">
      <dgm:prSet presAssocID="{7406F542-60B9-4AB0-87A2-A6AD5227243E}" presName="parentLin" presStyleCnt="0"/>
      <dgm:spPr/>
    </dgm:pt>
    <dgm:pt modelId="{010DA69E-030D-4BE0-807A-1C73558F2633}" type="pres">
      <dgm:prSet presAssocID="{7406F542-60B9-4AB0-87A2-A6AD5227243E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D7A3A838-E8DB-4922-89DD-6C754E2B3C49}" type="pres">
      <dgm:prSet presAssocID="{7406F542-60B9-4AB0-87A2-A6AD5227243E}" presName="parentText" presStyleLbl="node1" presStyleIdx="3" presStyleCnt="6" custScaleX="10853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000157-B1A7-4F5E-8116-EC20069E7C33}" type="pres">
      <dgm:prSet presAssocID="{7406F542-60B9-4AB0-87A2-A6AD5227243E}" presName="negativeSpace" presStyleCnt="0"/>
      <dgm:spPr/>
    </dgm:pt>
    <dgm:pt modelId="{DDB02477-5318-4D6B-A5E9-B87C71487965}" type="pres">
      <dgm:prSet presAssocID="{7406F542-60B9-4AB0-87A2-A6AD5227243E}" presName="childText" presStyleLbl="conFgAcc1" presStyleIdx="3" presStyleCnt="6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</dgm:spPr>
    </dgm:pt>
    <dgm:pt modelId="{EDB4B17C-880D-480C-9C28-599EADCEC093}" type="pres">
      <dgm:prSet presAssocID="{BCC53850-325A-4A66-B6F3-F491648E8FA6}" presName="spaceBetweenRectangles" presStyleCnt="0"/>
      <dgm:spPr/>
    </dgm:pt>
    <dgm:pt modelId="{70E4D028-74E4-4BB1-994A-4E33E8762424}" type="pres">
      <dgm:prSet presAssocID="{72A1B9A6-4F23-4CCD-B269-58091A9D888D}" presName="parentLin" presStyleCnt="0"/>
      <dgm:spPr/>
    </dgm:pt>
    <dgm:pt modelId="{3760E7D4-6268-4FE8-906D-2A28D4587AD9}" type="pres">
      <dgm:prSet presAssocID="{72A1B9A6-4F23-4CCD-B269-58091A9D888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EA0D9B93-5F7D-40D0-8BA9-C597DB412690}" type="pres">
      <dgm:prSet presAssocID="{72A1B9A6-4F23-4CCD-B269-58091A9D888D}" presName="parentText" presStyleLbl="node1" presStyleIdx="4" presStyleCnt="6" custScaleX="1073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54D911-4628-4705-A25A-2CA0DDC41676}" type="pres">
      <dgm:prSet presAssocID="{72A1B9A6-4F23-4CCD-B269-58091A9D888D}" presName="negativeSpace" presStyleCnt="0"/>
      <dgm:spPr/>
    </dgm:pt>
    <dgm:pt modelId="{F48FAE69-9376-4327-B406-3EA30059B0C0}" type="pres">
      <dgm:prSet presAssocID="{72A1B9A6-4F23-4CCD-B269-58091A9D888D}" presName="childText" presStyleLbl="conFgAcc1" presStyleIdx="4" presStyleCnt="6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</dgm:spPr>
    </dgm:pt>
    <dgm:pt modelId="{1FD2F6F0-4791-4640-9FB8-9FC0DA6F3756}" type="pres">
      <dgm:prSet presAssocID="{0427BBF0-A6A4-46A7-A7B5-BD98517C5424}" presName="spaceBetweenRectangles" presStyleCnt="0"/>
      <dgm:spPr/>
    </dgm:pt>
    <dgm:pt modelId="{3B767FF3-0F45-4C09-A959-3206FBCC537F}" type="pres">
      <dgm:prSet presAssocID="{A2CC38BE-AEF1-4916-84AB-10761F1F568E}" presName="parentLin" presStyleCnt="0"/>
      <dgm:spPr/>
    </dgm:pt>
    <dgm:pt modelId="{7C16BBAE-1C87-47F7-8239-95B01E4751E9}" type="pres">
      <dgm:prSet presAssocID="{A2CC38BE-AEF1-4916-84AB-10761F1F568E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26962FA1-899F-44D4-84A0-A4226AE98956}" type="pres">
      <dgm:prSet presAssocID="{A2CC38BE-AEF1-4916-84AB-10761F1F568E}" presName="parentText" presStyleLbl="node1" presStyleIdx="5" presStyleCnt="6" custScaleX="1073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D61987-F52C-4F71-B148-96A6CFDB5FF2}" type="pres">
      <dgm:prSet presAssocID="{A2CC38BE-AEF1-4916-84AB-10761F1F568E}" presName="negativeSpace" presStyleCnt="0"/>
      <dgm:spPr/>
    </dgm:pt>
    <dgm:pt modelId="{418E85E7-2827-45FD-8A5B-20F63BBD0B21}" type="pres">
      <dgm:prSet presAssocID="{A2CC38BE-AEF1-4916-84AB-10761F1F568E}" presName="childText" presStyleLbl="conFgAcc1" presStyleIdx="5" presStyleCnt="6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</dgm:spPr>
    </dgm:pt>
  </dgm:ptLst>
  <dgm:cxnLst>
    <dgm:cxn modelId="{D446FF65-8297-4910-A05B-91E8FDDE835E}" srcId="{8A33152B-AA10-4892-BA26-12FF25A620C5}" destId="{92A20EFB-213C-47B2-B5E2-A7F1F673C3D7}" srcOrd="1" destOrd="0" parTransId="{7F109AFC-EC57-4F5A-B914-CA36A868E551}" sibTransId="{069B2C06-D939-4A1E-A7B8-A9395D84C354}"/>
    <dgm:cxn modelId="{59695181-F461-4317-BB83-CC00D8FDA3A8}" type="presOf" srcId="{85F8AC24-19E5-4924-9EF7-D4858FB8DD23}" destId="{6B270986-B1D0-4286-935E-AF369183BCFE}" srcOrd="0" destOrd="0" presId="urn:microsoft.com/office/officeart/2005/8/layout/list1"/>
    <dgm:cxn modelId="{E7D4433B-7CA9-4C61-84DA-35490C5D8709}" type="presOf" srcId="{A2CC38BE-AEF1-4916-84AB-10761F1F568E}" destId="{26962FA1-899F-44D4-84A0-A4226AE98956}" srcOrd="1" destOrd="0" presId="urn:microsoft.com/office/officeart/2005/8/layout/list1"/>
    <dgm:cxn modelId="{335FD7E3-3A9A-4599-ADA2-8B7D19EAEB63}" type="presOf" srcId="{7406F542-60B9-4AB0-87A2-A6AD5227243E}" destId="{D7A3A838-E8DB-4922-89DD-6C754E2B3C49}" srcOrd="1" destOrd="0" presId="urn:microsoft.com/office/officeart/2005/8/layout/list1"/>
    <dgm:cxn modelId="{CAE08007-6EE2-4416-A8E3-15C8FD3355BB}" srcId="{8A33152B-AA10-4892-BA26-12FF25A620C5}" destId="{F8CCD65F-42B4-4DA3-92B6-DAD35C08E083}" srcOrd="0" destOrd="0" parTransId="{F32B20FF-105C-4DF4-9AE2-0469975BB455}" sibTransId="{6318D70B-DD44-41BE-8C5E-41A76C528C3E}"/>
    <dgm:cxn modelId="{60C268FA-1CD1-437D-9D04-B8AF46970BEE}" type="presOf" srcId="{7406F542-60B9-4AB0-87A2-A6AD5227243E}" destId="{010DA69E-030D-4BE0-807A-1C73558F2633}" srcOrd="0" destOrd="0" presId="urn:microsoft.com/office/officeart/2005/8/layout/list1"/>
    <dgm:cxn modelId="{D32FE35D-683F-48C4-8AE9-67F19AB0551A}" type="presOf" srcId="{A2CC38BE-AEF1-4916-84AB-10761F1F568E}" destId="{7C16BBAE-1C87-47F7-8239-95B01E4751E9}" srcOrd="0" destOrd="0" presId="urn:microsoft.com/office/officeart/2005/8/layout/list1"/>
    <dgm:cxn modelId="{A3F1AC76-458A-434A-A465-7B597B1A8B84}" type="presOf" srcId="{72A1B9A6-4F23-4CCD-B269-58091A9D888D}" destId="{3760E7D4-6268-4FE8-906D-2A28D4587AD9}" srcOrd="0" destOrd="0" presId="urn:microsoft.com/office/officeart/2005/8/layout/list1"/>
    <dgm:cxn modelId="{987AD3A3-08BE-42D3-8E3A-CBA3E2AECAEF}" srcId="{8A33152B-AA10-4892-BA26-12FF25A620C5}" destId="{A2CC38BE-AEF1-4916-84AB-10761F1F568E}" srcOrd="5" destOrd="0" parTransId="{FB8DE506-B66A-4EDB-9DB9-66328CE20519}" sibTransId="{2F5007C4-1991-4212-BB46-7D2837F38F6B}"/>
    <dgm:cxn modelId="{7888B973-E3F4-48F8-A25C-B1DBB9C08255}" type="presOf" srcId="{F8CCD65F-42B4-4DA3-92B6-DAD35C08E083}" destId="{048F4671-D315-45DD-A58E-837047390F44}" srcOrd="0" destOrd="0" presId="urn:microsoft.com/office/officeart/2005/8/layout/list1"/>
    <dgm:cxn modelId="{A52591A2-B71E-4554-A709-0242D4C97E0D}" type="presOf" srcId="{85F8AC24-19E5-4924-9EF7-D4858FB8DD23}" destId="{B7FB2D9E-5319-44EA-8B2C-981E03E51F14}" srcOrd="1" destOrd="0" presId="urn:microsoft.com/office/officeart/2005/8/layout/list1"/>
    <dgm:cxn modelId="{CE9601E5-FB2F-4F9E-8867-C2FCC0E1438B}" srcId="{8A33152B-AA10-4892-BA26-12FF25A620C5}" destId="{72A1B9A6-4F23-4CCD-B269-58091A9D888D}" srcOrd="4" destOrd="0" parTransId="{3D5ADE65-565B-44C5-BBB1-6A951B7F2B27}" sibTransId="{0427BBF0-A6A4-46A7-A7B5-BD98517C5424}"/>
    <dgm:cxn modelId="{8BE7C2C0-45E2-44E7-B090-175C1596B909}" srcId="{8A33152B-AA10-4892-BA26-12FF25A620C5}" destId="{85F8AC24-19E5-4924-9EF7-D4858FB8DD23}" srcOrd="2" destOrd="0" parTransId="{85E78FBE-607D-4304-8565-64CCB3700AAA}" sibTransId="{80C65FB0-EB53-4419-B86B-B671F30700D0}"/>
    <dgm:cxn modelId="{D512B4C9-9D42-4122-94DD-C904E5762C64}" srcId="{8A33152B-AA10-4892-BA26-12FF25A620C5}" destId="{7406F542-60B9-4AB0-87A2-A6AD5227243E}" srcOrd="3" destOrd="0" parTransId="{409E6332-93BC-40E4-9644-602E67D847B4}" sibTransId="{BCC53850-325A-4A66-B6F3-F491648E8FA6}"/>
    <dgm:cxn modelId="{F53ECC16-1C04-428A-8D84-CA3758F8DA7E}" type="presOf" srcId="{72A1B9A6-4F23-4CCD-B269-58091A9D888D}" destId="{EA0D9B93-5F7D-40D0-8BA9-C597DB412690}" srcOrd="1" destOrd="0" presId="urn:microsoft.com/office/officeart/2005/8/layout/list1"/>
    <dgm:cxn modelId="{BBA5497B-58DF-4175-AE8C-311A87A0D283}" type="presOf" srcId="{F8CCD65F-42B4-4DA3-92B6-DAD35C08E083}" destId="{2E1ED3BE-1B2E-4C71-8390-841A8273039D}" srcOrd="1" destOrd="0" presId="urn:microsoft.com/office/officeart/2005/8/layout/list1"/>
    <dgm:cxn modelId="{1AE68C96-1294-4A1B-BF67-5C14E2DEB3DB}" type="presOf" srcId="{92A20EFB-213C-47B2-B5E2-A7F1F673C3D7}" destId="{78FBA3C7-3B7F-4E86-A8A2-4AE9F9BFC41D}" srcOrd="0" destOrd="0" presId="urn:microsoft.com/office/officeart/2005/8/layout/list1"/>
    <dgm:cxn modelId="{C9902F52-4506-4300-BDCA-EC6F57A087DC}" type="presOf" srcId="{92A20EFB-213C-47B2-B5E2-A7F1F673C3D7}" destId="{EF962562-F928-4904-AD21-01E996C69EA3}" srcOrd="1" destOrd="0" presId="urn:microsoft.com/office/officeart/2005/8/layout/list1"/>
    <dgm:cxn modelId="{C7FDC01A-8C76-4B01-A053-D1E6B6203985}" type="presOf" srcId="{8A33152B-AA10-4892-BA26-12FF25A620C5}" destId="{E9BF34DB-E788-4C68-B0CB-72807A723949}" srcOrd="0" destOrd="0" presId="urn:microsoft.com/office/officeart/2005/8/layout/list1"/>
    <dgm:cxn modelId="{79428776-6B42-4866-B7D6-37E9D4104924}" type="presParOf" srcId="{E9BF34DB-E788-4C68-B0CB-72807A723949}" destId="{D8BE4FAD-588F-4551-ADD9-6112B7FFF9CC}" srcOrd="0" destOrd="0" presId="urn:microsoft.com/office/officeart/2005/8/layout/list1"/>
    <dgm:cxn modelId="{27F51423-DA4A-4BF7-AE67-5F54A12010C1}" type="presParOf" srcId="{D8BE4FAD-588F-4551-ADD9-6112B7FFF9CC}" destId="{048F4671-D315-45DD-A58E-837047390F44}" srcOrd="0" destOrd="0" presId="urn:microsoft.com/office/officeart/2005/8/layout/list1"/>
    <dgm:cxn modelId="{2BEC9A6F-98AA-4410-8572-B2E25602AC9D}" type="presParOf" srcId="{D8BE4FAD-588F-4551-ADD9-6112B7FFF9CC}" destId="{2E1ED3BE-1B2E-4C71-8390-841A8273039D}" srcOrd="1" destOrd="0" presId="urn:microsoft.com/office/officeart/2005/8/layout/list1"/>
    <dgm:cxn modelId="{051BA6A1-201C-4243-B51D-DA9D2339BFFC}" type="presParOf" srcId="{E9BF34DB-E788-4C68-B0CB-72807A723949}" destId="{4242E292-F40A-4128-A469-5E0378A27B6D}" srcOrd="1" destOrd="0" presId="urn:microsoft.com/office/officeart/2005/8/layout/list1"/>
    <dgm:cxn modelId="{98C0B0B6-C8D6-43A7-8F7A-305DC5B03B02}" type="presParOf" srcId="{E9BF34DB-E788-4C68-B0CB-72807A723949}" destId="{27C7C61F-35FC-43ED-96E6-B31A91E84045}" srcOrd="2" destOrd="0" presId="urn:microsoft.com/office/officeart/2005/8/layout/list1"/>
    <dgm:cxn modelId="{FEE7F62A-AA93-4D99-B9F8-C78ABC0E16DA}" type="presParOf" srcId="{E9BF34DB-E788-4C68-B0CB-72807A723949}" destId="{66A3E3C2-0A5C-47C3-8B80-1812BBFD158E}" srcOrd="3" destOrd="0" presId="urn:microsoft.com/office/officeart/2005/8/layout/list1"/>
    <dgm:cxn modelId="{ACA032D2-A86C-4588-8A77-682EAAA6F0C7}" type="presParOf" srcId="{E9BF34DB-E788-4C68-B0CB-72807A723949}" destId="{090B9CCB-84CF-4D43-823A-D33FC57FEB8A}" srcOrd="4" destOrd="0" presId="urn:microsoft.com/office/officeart/2005/8/layout/list1"/>
    <dgm:cxn modelId="{67C3DBD0-F345-47FD-8661-A2D902AFA3C2}" type="presParOf" srcId="{090B9CCB-84CF-4D43-823A-D33FC57FEB8A}" destId="{78FBA3C7-3B7F-4E86-A8A2-4AE9F9BFC41D}" srcOrd="0" destOrd="0" presId="urn:microsoft.com/office/officeart/2005/8/layout/list1"/>
    <dgm:cxn modelId="{B9E9C7CC-079F-4F6E-9432-DF78F8F7D175}" type="presParOf" srcId="{090B9CCB-84CF-4D43-823A-D33FC57FEB8A}" destId="{EF962562-F928-4904-AD21-01E996C69EA3}" srcOrd="1" destOrd="0" presId="urn:microsoft.com/office/officeart/2005/8/layout/list1"/>
    <dgm:cxn modelId="{1F64171E-031E-4060-A6D2-8B906767577A}" type="presParOf" srcId="{E9BF34DB-E788-4C68-B0CB-72807A723949}" destId="{C1D12795-B62A-4517-AE30-72D55D5F014B}" srcOrd="5" destOrd="0" presId="urn:microsoft.com/office/officeart/2005/8/layout/list1"/>
    <dgm:cxn modelId="{85938AEE-0B36-4CC6-A0CB-CCF14B958AE9}" type="presParOf" srcId="{E9BF34DB-E788-4C68-B0CB-72807A723949}" destId="{49B5FB1C-6D93-4D63-9197-0AAE1AA3A702}" srcOrd="6" destOrd="0" presId="urn:microsoft.com/office/officeart/2005/8/layout/list1"/>
    <dgm:cxn modelId="{3B075C0E-E165-481E-BA52-4DFDE89FCF5D}" type="presParOf" srcId="{E9BF34DB-E788-4C68-B0CB-72807A723949}" destId="{2A3551E3-BD69-43E4-89B1-702FC90A8F32}" srcOrd="7" destOrd="0" presId="urn:microsoft.com/office/officeart/2005/8/layout/list1"/>
    <dgm:cxn modelId="{E0AF8C83-6E2F-427C-9975-560304FB5150}" type="presParOf" srcId="{E9BF34DB-E788-4C68-B0CB-72807A723949}" destId="{0CD4D7AE-0127-4114-B482-A341707E689B}" srcOrd="8" destOrd="0" presId="urn:microsoft.com/office/officeart/2005/8/layout/list1"/>
    <dgm:cxn modelId="{6B7EA158-D0F5-42FD-AAD3-F3BC5641958B}" type="presParOf" srcId="{0CD4D7AE-0127-4114-B482-A341707E689B}" destId="{6B270986-B1D0-4286-935E-AF369183BCFE}" srcOrd="0" destOrd="0" presId="urn:microsoft.com/office/officeart/2005/8/layout/list1"/>
    <dgm:cxn modelId="{D13CD43E-7E1C-42D4-8DA1-FDBEB199EA64}" type="presParOf" srcId="{0CD4D7AE-0127-4114-B482-A341707E689B}" destId="{B7FB2D9E-5319-44EA-8B2C-981E03E51F14}" srcOrd="1" destOrd="0" presId="urn:microsoft.com/office/officeart/2005/8/layout/list1"/>
    <dgm:cxn modelId="{5B271D3E-2791-43DF-AD24-B515A187D0AA}" type="presParOf" srcId="{E9BF34DB-E788-4C68-B0CB-72807A723949}" destId="{F8A987CB-2EB8-4196-84BD-A13F56F4C0F4}" srcOrd="9" destOrd="0" presId="urn:microsoft.com/office/officeart/2005/8/layout/list1"/>
    <dgm:cxn modelId="{866BCE1F-B63F-460B-BCAC-63F7A5CB76E0}" type="presParOf" srcId="{E9BF34DB-E788-4C68-B0CB-72807A723949}" destId="{27736F84-E5A9-425A-A68D-3C2A3F40668F}" srcOrd="10" destOrd="0" presId="urn:microsoft.com/office/officeart/2005/8/layout/list1"/>
    <dgm:cxn modelId="{B24F0CBD-49F6-4187-AB2E-A5DA93257BBD}" type="presParOf" srcId="{E9BF34DB-E788-4C68-B0CB-72807A723949}" destId="{ABE1468D-16A4-4B79-B1E2-5F18FE47CD1C}" srcOrd="11" destOrd="0" presId="urn:microsoft.com/office/officeart/2005/8/layout/list1"/>
    <dgm:cxn modelId="{78678554-E6E5-4528-A28C-2F82D4F00522}" type="presParOf" srcId="{E9BF34DB-E788-4C68-B0CB-72807A723949}" destId="{6E4F5317-611F-4FC0-8F66-CE7113FDA9AD}" srcOrd="12" destOrd="0" presId="urn:microsoft.com/office/officeart/2005/8/layout/list1"/>
    <dgm:cxn modelId="{6F4C14BA-2A5D-4074-AD35-321383C43249}" type="presParOf" srcId="{6E4F5317-611F-4FC0-8F66-CE7113FDA9AD}" destId="{010DA69E-030D-4BE0-807A-1C73558F2633}" srcOrd="0" destOrd="0" presId="urn:microsoft.com/office/officeart/2005/8/layout/list1"/>
    <dgm:cxn modelId="{D151FF91-B04C-4BC1-9BF6-D103FC9D9682}" type="presParOf" srcId="{6E4F5317-611F-4FC0-8F66-CE7113FDA9AD}" destId="{D7A3A838-E8DB-4922-89DD-6C754E2B3C49}" srcOrd="1" destOrd="0" presId="urn:microsoft.com/office/officeart/2005/8/layout/list1"/>
    <dgm:cxn modelId="{ADD00D83-0B92-45CC-885D-83EE45E54493}" type="presParOf" srcId="{E9BF34DB-E788-4C68-B0CB-72807A723949}" destId="{D4000157-B1A7-4F5E-8116-EC20069E7C33}" srcOrd="13" destOrd="0" presId="urn:microsoft.com/office/officeart/2005/8/layout/list1"/>
    <dgm:cxn modelId="{1C715AD9-4704-4EE4-AF1D-04B65E9E0B3F}" type="presParOf" srcId="{E9BF34DB-E788-4C68-B0CB-72807A723949}" destId="{DDB02477-5318-4D6B-A5E9-B87C71487965}" srcOrd="14" destOrd="0" presId="urn:microsoft.com/office/officeart/2005/8/layout/list1"/>
    <dgm:cxn modelId="{F9DAB206-431D-465F-8C66-8013A00FA7C4}" type="presParOf" srcId="{E9BF34DB-E788-4C68-B0CB-72807A723949}" destId="{EDB4B17C-880D-480C-9C28-599EADCEC093}" srcOrd="15" destOrd="0" presId="urn:microsoft.com/office/officeart/2005/8/layout/list1"/>
    <dgm:cxn modelId="{E49674B7-E6E1-4228-9F6B-CDA7EC8D46EA}" type="presParOf" srcId="{E9BF34DB-E788-4C68-B0CB-72807A723949}" destId="{70E4D028-74E4-4BB1-994A-4E33E8762424}" srcOrd="16" destOrd="0" presId="urn:microsoft.com/office/officeart/2005/8/layout/list1"/>
    <dgm:cxn modelId="{B2A7D753-561C-443E-983A-A41A42D392FA}" type="presParOf" srcId="{70E4D028-74E4-4BB1-994A-4E33E8762424}" destId="{3760E7D4-6268-4FE8-906D-2A28D4587AD9}" srcOrd="0" destOrd="0" presId="urn:microsoft.com/office/officeart/2005/8/layout/list1"/>
    <dgm:cxn modelId="{13253DCA-FF6A-4915-89E8-C690A88DB714}" type="presParOf" srcId="{70E4D028-74E4-4BB1-994A-4E33E8762424}" destId="{EA0D9B93-5F7D-40D0-8BA9-C597DB412690}" srcOrd="1" destOrd="0" presId="urn:microsoft.com/office/officeart/2005/8/layout/list1"/>
    <dgm:cxn modelId="{7EFABC59-9CDB-44E8-A25E-FF002A0EC5CD}" type="presParOf" srcId="{E9BF34DB-E788-4C68-B0CB-72807A723949}" destId="{9D54D911-4628-4705-A25A-2CA0DDC41676}" srcOrd="17" destOrd="0" presId="urn:microsoft.com/office/officeart/2005/8/layout/list1"/>
    <dgm:cxn modelId="{43F6F5AE-6E84-42D5-B8D6-FDFB0E009900}" type="presParOf" srcId="{E9BF34DB-E788-4C68-B0CB-72807A723949}" destId="{F48FAE69-9376-4327-B406-3EA30059B0C0}" srcOrd="18" destOrd="0" presId="urn:microsoft.com/office/officeart/2005/8/layout/list1"/>
    <dgm:cxn modelId="{0658239D-EC38-4D00-8AC5-30A7944474D0}" type="presParOf" srcId="{E9BF34DB-E788-4C68-B0CB-72807A723949}" destId="{1FD2F6F0-4791-4640-9FB8-9FC0DA6F3756}" srcOrd="19" destOrd="0" presId="urn:microsoft.com/office/officeart/2005/8/layout/list1"/>
    <dgm:cxn modelId="{7B1BAC1B-2C3C-491C-9818-6EBFF7F1483A}" type="presParOf" srcId="{E9BF34DB-E788-4C68-B0CB-72807A723949}" destId="{3B767FF3-0F45-4C09-A959-3206FBCC537F}" srcOrd="20" destOrd="0" presId="urn:microsoft.com/office/officeart/2005/8/layout/list1"/>
    <dgm:cxn modelId="{2DB5A05C-19DB-44F6-97AC-53EB9A2A8A4B}" type="presParOf" srcId="{3B767FF3-0F45-4C09-A959-3206FBCC537F}" destId="{7C16BBAE-1C87-47F7-8239-95B01E4751E9}" srcOrd="0" destOrd="0" presId="urn:microsoft.com/office/officeart/2005/8/layout/list1"/>
    <dgm:cxn modelId="{1BB5D7BD-4A92-4145-93E3-C2ED0225E548}" type="presParOf" srcId="{3B767FF3-0F45-4C09-A959-3206FBCC537F}" destId="{26962FA1-899F-44D4-84A0-A4226AE98956}" srcOrd="1" destOrd="0" presId="urn:microsoft.com/office/officeart/2005/8/layout/list1"/>
    <dgm:cxn modelId="{2062C0D6-2663-4C49-8AC5-85AA63D4B99A}" type="presParOf" srcId="{E9BF34DB-E788-4C68-B0CB-72807A723949}" destId="{E8D61987-F52C-4F71-B148-96A6CFDB5FF2}" srcOrd="21" destOrd="0" presId="urn:microsoft.com/office/officeart/2005/8/layout/list1"/>
    <dgm:cxn modelId="{528435F0-F9A2-4BEB-AFD7-5C43DF10796A}" type="presParOf" srcId="{E9BF34DB-E788-4C68-B0CB-72807A723949}" destId="{418E85E7-2827-45FD-8A5B-20F63BBD0B21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C7C61F-35FC-43ED-96E6-B31A91E84045}">
      <dsp:nvSpPr>
        <dsp:cNvPr id="0" name=""/>
        <dsp:cNvSpPr/>
      </dsp:nvSpPr>
      <dsp:spPr>
        <a:xfrm>
          <a:off x="0" y="281577"/>
          <a:ext cx="5364390" cy="378000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ED3BE-1B2E-4C71-8390-841A8273039D}">
      <dsp:nvSpPr>
        <dsp:cNvPr id="0" name=""/>
        <dsp:cNvSpPr/>
      </dsp:nvSpPr>
      <dsp:spPr>
        <a:xfrm>
          <a:off x="268219" y="60177"/>
          <a:ext cx="4082665" cy="44280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1933" tIns="0" rIns="141933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дошкольного образования</a:t>
          </a:r>
        </a:p>
      </dsp:txBody>
      <dsp:txXfrm>
        <a:off x="289835" y="81793"/>
        <a:ext cx="4039433" cy="399568"/>
      </dsp:txXfrm>
    </dsp:sp>
    <dsp:sp modelId="{49B5FB1C-6D93-4D63-9197-0AAE1AA3A702}">
      <dsp:nvSpPr>
        <dsp:cNvPr id="0" name=""/>
        <dsp:cNvSpPr/>
      </dsp:nvSpPr>
      <dsp:spPr>
        <a:xfrm>
          <a:off x="0" y="961978"/>
          <a:ext cx="5364390" cy="378000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962562-F928-4904-AD21-01E996C69EA3}">
      <dsp:nvSpPr>
        <dsp:cNvPr id="0" name=""/>
        <dsp:cNvSpPr/>
      </dsp:nvSpPr>
      <dsp:spPr>
        <a:xfrm>
          <a:off x="268219" y="740577"/>
          <a:ext cx="4077859" cy="44280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1933" tIns="0" rIns="141933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начального общего образования</a:t>
          </a:r>
        </a:p>
      </dsp:txBody>
      <dsp:txXfrm>
        <a:off x="289835" y="762193"/>
        <a:ext cx="4034627" cy="399568"/>
      </dsp:txXfrm>
    </dsp:sp>
    <dsp:sp modelId="{27736F84-E5A9-425A-A68D-3C2A3F40668F}">
      <dsp:nvSpPr>
        <dsp:cNvPr id="0" name=""/>
        <dsp:cNvSpPr/>
      </dsp:nvSpPr>
      <dsp:spPr>
        <a:xfrm>
          <a:off x="0" y="1642378"/>
          <a:ext cx="5364390" cy="378000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B2D9E-5319-44EA-8B2C-981E03E51F14}">
      <dsp:nvSpPr>
        <dsp:cNvPr id="0" name=""/>
        <dsp:cNvSpPr/>
      </dsp:nvSpPr>
      <dsp:spPr>
        <a:xfrm>
          <a:off x="268219" y="1420978"/>
          <a:ext cx="4043575" cy="44280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1933" tIns="0" rIns="141933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основного общего образования</a:t>
          </a:r>
        </a:p>
      </dsp:txBody>
      <dsp:txXfrm>
        <a:off x="289835" y="1442594"/>
        <a:ext cx="4000343" cy="399568"/>
      </dsp:txXfrm>
    </dsp:sp>
    <dsp:sp modelId="{DDB02477-5318-4D6B-A5E9-B87C71487965}">
      <dsp:nvSpPr>
        <dsp:cNvPr id="0" name=""/>
        <dsp:cNvSpPr/>
      </dsp:nvSpPr>
      <dsp:spPr>
        <a:xfrm>
          <a:off x="0" y="2322778"/>
          <a:ext cx="5364390" cy="378000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A3A838-E8DB-4922-89DD-6C754E2B3C49}">
      <dsp:nvSpPr>
        <dsp:cNvPr id="0" name=""/>
        <dsp:cNvSpPr/>
      </dsp:nvSpPr>
      <dsp:spPr>
        <a:xfrm>
          <a:off x="268219" y="2101378"/>
          <a:ext cx="4075606" cy="44280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1933" tIns="0" rIns="141933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среднего общего образования</a:t>
          </a:r>
        </a:p>
      </dsp:txBody>
      <dsp:txXfrm>
        <a:off x="289835" y="2122994"/>
        <a:ext cx="4032374" cy="399568"/>
      </dsp:txXfrm>
    </dsp:sp>
    <dsp:sp modelId="{F48FAE69-9376-4327-B406-3EA30059B0C0}">
      <dsp:nvSpPr>
        <dsp:cNvPr id="0" name=""/>
        <dsp:cNvSpPr/>
      </dsp:nvSpPr>
      <dsp:spPr>
        <a:xfrm>
          <a:off x="0" y="3003178"/>
          <a:ext cx="5364390" cy="378000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D9B93-5F7D-40D0-8BA9-C597DB412690}">
      <dsp:nvSpPr>
        <dsp:cNvPr id="0" name=""/>
        <dsp:cNvSpPr/>
      </dsp:nvSpPr>
      <dsp:spPr>
        <a:xfrm>
          <a:off x="268219" y="2781778"/>
          <a:ext cx="4032347" cy="44280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1933" tIns="0" rIns="141933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начального общего образования обучающихся с ОВЗ</a:t>
          </a:r>
        </a:p>
      </dsp:txBody>
      <dsp:txXfrm>
        <a:off x="289835" y="2803394"/>
        <a:ext cx="3989115" cy="399568"/>
      </dsp:txXfrm>
    </dsp:sp>
    <dsp:sp modelId="{418E85E7-2827-45FD-8A5B-20F63BBD0B21}">
      <dsp:nvSpPr>
        <dsp:cNvPr id="0" name=""/>
        <dsp:cNvSpPr/>
      </dsp:nvSpPr>
      <dsp:spPr>
        <a:xfrm>
          <a:off x="0" y="3683578"/>
          <a:ext cx="5364390" cy="378000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962FA1-899F-44D4-84A0-A4226AE98956}">
      <dsp:nvSpPr>
        <dsp:cNvPr id="0" name=""/>
        <dsp:cNvSpPr/>
      </dsp:nvSpPr>
      <dsp:spPr>
        <a:xfrm>
          <a:off x="268219" y="3462178"/>
          <a:ext cx="4032347" cy="44280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1933" tIns="0" rIns="141933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ФГОС образования обучающихся с УО (интеллектуальными нарушениями)</a:t>
          </a:r>
        </a:p>
      </dsp:txBody>
      <dsp:txXfrm>
        <a:off x="289835" y="3483794"/>
        <a:ext cx="3989115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8B2FC-BAF4-4B1B-A87D-9B295544021F}" type="datetimeFigureOut">
              <a:rPr lang="ru-RU" smtClean="0"/>
              <a:t>09.06.2022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21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3021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F6E5A-1A10-4C7B-9972-0532933A8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596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19D4F-9824-483F-A53C-0E92B41F70EB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EB3AA-3B21-4850-B297-43B4CC6B47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975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EB3AA-3B21-4850-B297-43B4CC6B47B7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304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EB3AA-3B21-4850-B297-43B4CC6B47B7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304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EB3AA-3B21-4850-B297-43B4CC6B47B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304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EB3AA-3B21-4850-B297-43B4CC6B47B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304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EB3AA-3B21-4850-B297-43B4CC6B47B7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304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EB3AA-3B21-4850-B297-43B4CC6B47B7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304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0EB3AA-3B21-4850-B297-43B4CC6B47B7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6304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66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21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50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19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81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326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795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49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633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183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19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35FE6-3A62-46A3-AD8C-BF2F692313A5}" type="datetimeFigureOut">
              <a:rPr lang="ru-RU" smtClean="0"/>
              <a:t>09.06.2022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7B4C-393F-4E3D-A696-83B041F08FC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26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Информация Комитета по образованию Санкт-Петербурга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2723571-7757-47DF-A09A-C8999E07F8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978" y="0"/>
            <a:ext cx="2441400" cy="164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10" descr="Картинки по запросу Государственное бюджетное нетиповое образовательное учреждение  «Санкт-Петербургский городской Дворец творчества юных»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71720" y="801370"/>
            <a:ext cx="9589578" cy="0"/>
          </a:xfrm>
          <a:prstGeom prst="line">
            <a:avLst/>
          </a:prstGeom>
          <a:ln w="28575" cap="rnd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1718" y="442747"/>
            <a:ext cx="9589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календарный учебный график на 2022/2023 учебный год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72033" y="1514496"/>
            <a:ext cx="2978679" cy="646331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  <a:t>Дата начала учебного года – </a:t>
            </a:r>
            <a:br>
              <a:rPr lang="ru-RU" altLang="ru-RU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</a:br>
            <a:r>
              <a:rPr lang="ru-RU" altLang="ru-RU" b="1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  <a:t>1 сентября 2022 года</a:t>
            </a:r>
            <a:endParaRPr lang="ru-RU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13833" y="1485955"/>
            <a:ext cx="536575" cy="439738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b="1" dirty="0"/>
          </a:p>
        </p:txBody>
      </p:sp>
      <p:sp>
        <p:nvSpPr>
          <p:cNvPr id="12" name="Текст 11"/>
          <p:cNvSpPr txBox="1">
            <a:spLocks/>
          </p:cNvSpPr>
          <p:nvPr/>
        </p:nvSpPr>
        <p:spPr>
          <a:xfrm>
            <a:off x="615421" y="1506593"/>
            <a:ext cx="536575" cy="398462"/>
          </a:xfrm>
          <a:prstGeom prst="rect">
            <a:avLst/>
          </a:prstGeom>
          <a:ln>
            <a:noFill/>
          </a:ln>
        </p:spPr>
        <p:txBody>
          <a:bodyPr anchor="ctr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/>
              <a:t>1</a:t>
            </a:r>
          </a:p>
        </p:txBody>
      </p:sp>
      <p:sp>
        <p:nvSpPr>
          <p:cNvPr id="13" name="Овал 12"/>
          <p:cNvSpPr/>
          <p:nvPr/>
        </p:nvSpPr>
        <p:spPr>
          <a:xfrm>
            <a:off x="1846791" y="2351208"/>
            <a:ext cx="536575" cy="439738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b="1" dirty="0"/>
          </a:p>
        </p:txBody>
      </p:sp>
      <p:sp>
        <p:nvSpPr>
          <p:cNvPr id="14" name="Текст 11"/>
          <p:cNvSpPr txBox="1">
            <a:spLocks/>
          </p:cNvSpPr>
          <p:nvPr/>
        </p:nvSpPr>
        <p:spPr>
          <a:xfrm>
            <a:off x="1848379" y="2371846"/>
            <a:ext cx="536575" cy="398462"/>
          </a:xfrm>
          <a:prstGeom prst="rect">
            <a:avLst/>
          </a:prstGeom>
          <a:ln>
            <a:noFill/>
          </a:ln>
        </p:spPr>
        <p:txBody>
          <a:bodyPr anchor="ctr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/>
              <a:t>2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520170" y="2351208"/>
            <a:ext cx="6569528" cy="1477328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</a:pPr>
            <a:r>
              <a:rPr lang="ru-RU" altLang="ru-RU" b="1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  <a:t>Сроки и продолжительность каникул:</a:t>
            </a:r>
          </a:p>
          <a:p>
            <a:pPr eaLnBrk="1" hangingPunct="1">
              <a:spcBef>
                <a:spcPts val="0"/>
              </a:spcBef>
            </a:pPr>
            <a:r>
              <a:rPr lang="ru-RU" altLang="ru-RU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  <a:t>осенние каникулы   - 28.10.2022 – 06.11.2022 (10 дней);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  <a:t>зимние каникулы    - 28.12.2022 – 08.01.2023 (12 дней);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  <a:t>весенние каникулы - 24.03.2023 – 02.04.2023 (10 дней).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>
                <a:solidFill>
                  <a:srgbClr val="000000"/>
                </a:solidFill>
                <a:ea typeface="Calibri" pitchFamily="34" charset="0"/>
                <a:sym typeface="Calibri" pitchFamily="34" charset="0"/>
              </a:rPr>
              <a:t>Дополнительные каникулы для первоклассников – 13-19.02.2023</a:t>
            </a:r>
          </a:p>
        </p:txBody>
      </p:sp>
      <p:sp>
        <p:nvSpPr>
          <p:cNvPr id="16" name="Овал 15"/>
          <p:cNvSpPr/>
          <p:nvPr/>
        </p:nvSpPr>
        <p:spPr>
          <a:xfrm>
            <a:off x="3140603" y="4010071"/>
            <a:ext cx="536575" cy="439738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b="1" dirty="0"/>
          </a:p>
        </p:txBody>
      </p:sp>
      <p:sp>
        <p:nvSpPr>
          <p:cNvPr id="17" name="Текст 11"/>
          <p:cNvSpPr txBox="1">
            <a:spLocks/>
          </p:cNvSpPr>
          <p:nvPr/>
        </p:nvSpPr>
        <p:spPr>
          <a:xfrm>
            <a:off x="3142191" y="4030709"/>
            <a:ext cx="536575" cy="398462"/>
          </a:xfrm>
          <a:prstGeom prst="rect">
            <a:avLst/>
          </a:prstGeom>
          <a:ln>
            <a:noFill/>
          </a:ln>
        </p:spPr>
        <p:txBody>
          <a:bodyPr anchor="ctr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/>
              <a:t>3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842656" y="4013407"/>
            <a:ext cx="6672944" cy="646331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Организация обучения в </a:t>
            </a:r>
            <a:r>
              <a:rPr lang="en-US" b="1" dirty="0"/>
              <a:t>I</a:t>
            </a:r>
            <a:r>
              <a:rPr lang="ru-RU" b="1" dirty="0"/>
              <a:t>-</a:t>
            </a:r>
            <a:r>
              <a:rPr lang="en-US" b="1" dirty="0"/>
              <a:t>IV</a:t>
            </a:r>
            <a:r>
              <a:rPr lang="ru-RU" b="1" dirty="0"/>
              <a:t> классах исключительно в условиях пятидневной учебной недели </a:t>
            </a:r>
          </a:p>
        </p:txBody>
      </p:sp>
      <p:sp>
        <p:nvSpPr>
          <p:cNvPr id="19" name="Овал 18"/>
          <p:cNvSpPr/>
          <p:nvPr/>
        </p:nvSpPr>
        <p:spPr>
          <a:xfrm>
            <a:off x="4389925" y="4770504"/>
            <a:ext cx="536575" cy="439738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b="1" dirty="0"/>
          </a:p>
        </p:txBody>
      </p:sp>
      <p:sp>
        <p:nvSpPr>
          <p:cNvPr id="20" name="Текст 11"/>
          <p:cNvSpPr txBox="1">
            <a:spLocks/>
          </p:cNvSpPr>
          <p:nvPr/>
        </p:nvSpPr>
        <p:spPr>
          <a:xfrm>
            <a:off x="4391513" y="4791142"/>
            <a:ext cx="536575" cy="398462"/>
          </a:xfrm>
          <a:prstGeom prst="rect">
            <a:avLst/>
          </a:prstGeom>
          <a:ln>
            <a:noFill/>
          </a:ln>
        </p:spPr>
        <p:txBody>
          <a:bodyPr anchor="ctr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/>
              <a:t>4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093215" y="4791142"/>
            <a:ext cx="6411600" cy="1477328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Организация обучения в </a:t>
            </a:r>
            <a:r>
              <a:rPr lang="en-US" b="1" dirty="0"/>
              <a:t>V</a:t>
            </a:r>
            <a:r>
              <a:rPr lang="ru-RU" b="1" dirty="0"/>
              <a:t>-</a:t>
            </a:r>
            <a:r>
              <a:rPr lang="en-US" b="1" dirty="0"/>
              <a:t>XI</a:t>
            </a:r>
            <a:r>
              <a:rPr lang="ru-RU" b="1" dirty="0"/>
              <a:t>(</a:t>
            </a:r>
            <a:r>
              <a:rPr lang="en-US" b="1" dirty="0"/>
              <a:t>XII</a:t>
            </a:r>
            <a:r>
              <a:rPr lang="ru-RU" b="1" dirty="0"/>
              <a:t>) классах рекомендована </a:t>
            </a:r>
            <a:br>
              <a:rPr lang="ru-RU" b="1" dirty="0"/>
            </a:br>
            <a:r>
              <a:rPr lang="ru-RU" b="1" dirty="0"/>
              <a:t>в условиях пятидневной учебной недели</a:t>
            </a:r>
          </a:p>
          <a:p>
            <a:r>
              <a:rPr lang="ru-RU" dirty="0"/>
              <a:t>Организация обучения в указанных классах в условиях шестидневной учебной недели допускается при согласовании с учредителем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>
            <a:off x="883707" y="2051905"/>
            <a:ext cx="1" cy="72876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827351" y="2864705"/>
            <a:ext cx="115887" cy="9525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388337" y="1228770"/>
            <a:ext cx="6600792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latin typeface="Arial" panose="020B0604020202020204" pitchFamily="34" charset="0"/>
              </a:rPr>
              <a:t>Распоряжение Комитета по образованию от 15.04.2022 № 801-р </a:t>
            </a:r>
          </a:p>
          <a:p>
            <a:pPr algn="ctr">
              <a:defRPr/>
            </a:pPr>
            <a:r>
              <a:rPr lang="ru-RU" sz="1400" dirty="0">
                <a:latin typeface="Arial" panose="020B0604020202020204" pitchFamily="34" charset="0"/>
              </a:rPr>
              <a:t>«О формировании календарных учебных графиков государственных образовательных учреждений Санкт-Петербурга, реализующих основные общеобразовательные программы, на 2022/2023 учебный год»</a:t>
            </a:r>
            <a:endParaRPr lang="ru-RU" sz="1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115077" y="2893948"/>
            <a:ext cx="1" cy="72876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2058721" y="3706748"/>
            <a:ext cx="115887" cy="9525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3408889" y="4542588"/>
            <a:ext cx="1" cy="72876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3352533" y="5355388"/>
            <a:ext cx="115887" cy="9525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4658211" y="5338829"/>
            <a:ext cx="1" cy="72876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Овал 35"/>
          <p:cNvSpPr/>
          <p:nvPr/>
        </p:nvSpPr>
        <p:spPr>
          <a:xfrm>
            <a:off x="4601855" y="6151629"/>
            <a:ext cx="115887" cy="9525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8646065" y="2490134"/>
            <a:ext cx="3251707" cy="374571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2022/2023 учебный год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8758" y="4293559"/>
            <a:ext cx="276538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Календарный учебный график </a:t>
            </a:r>
            <a:r>
              <a:rPr lang="ru-RU" sz="1200" dirty="0"/>
              <a:t>определяет плановые перерывы при получении начального общего образования для отдыха и иных социальных целей (далее - каникулы):</a:t>
            </a:r>
          </a:p>
          <a:p>
            <a:r>
              <a:rPr lang="ru-RU" sz="1200" dirty="0"/>
              <a:t>- даты начала и окончания учебного года;</a:t>
            </a:r>
          </a:p>
          <a:p>
            <a:r>
              <a:rPr lang="ru-RU" sz="1200" dirty="0"/>
              <a:t>- продолжительность учебного года;</a:t>
            </a:r>
          </a:p>
          <a:p>
            <a:r>
              <a:rPr lang="ru-RU" sz="1200" dirty="0"/>
              <a:t>- сроки и продолжительность каникул;</a:t>
            </a:r>
          </a:p>
          <a:p>
            <a:r>
              <a:rPr lang="ru-RU" sz="1200" dirty="0"/>
              <a:t>- сроки проведения промежуточной аттестации.</a:t>
            </a:r>
          </a:p>
        </p:txBody>
      </p:sp>
    </p:spTree>
    <p:extLst>
      <p:ext uri="{BB962C8B-B14F-4D97-AF65-F5344CB8AC3E}">
        <p14:creationId xmlns:p14="http://schemas.microsoft.com/office/powerpoint/2010/main" val="134326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433" y="4314305"/>
            <a:ext cx="6758632" cy="1596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2723571-7757-47DF-A09A-C8999E07F8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978" y="0"/>
            <a:ext cx="2441400" cy="164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10" descr="Картинки по запросу Государственное бюджетное нетиповое образовательное учреждение  «Санкт-Петербургский городской Дворец творчества юных»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1720" y="160338"/>
            <a:ext cx="9229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Федеральные государственные образовательные стандарты общего образования</a:t>
            </a:r>
            <a:endParaRPr lang="ru-RU" b="1" cap="al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71720" y="801370"/>
            <a:ext cx="9589578" cy="0"/>
          </a:xfrm>
          <a:prstGeom prst="line">
            <a:avLst/>
          </a:prstGeom>
          <a:ln w="28575" cap="rnd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03456667"/>
              </p:ext>
            </p:extLst>
          </p:nvPr>
        </p:nvGraphicFramePr>
        <p:xfrm>
          <a:off x="371720" y="1449090"/>
          <a:ext cx="5364390" cy="4121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Прямая со стрелкой 12"/>
          <p:cNvCxnSpPr/>
          <p:nvPr/>
        </p:nvCxnSpPr>
        <p:spPr>
          <a:xfrm>
            <a:off x="4801693" y="2566388"/>
            <a:ext cx="1440148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801693" y="3249467"/>
            <a:ext cx="1440148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39814" y="2066528"/>
            <a:ext cx="5282808" cy="987504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Приказ </a:t>
            </a:r>
            <a:r>
              <a:rPr lang="ru-RU" sz="13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Минпросвещения</a:t>
            </a:r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России </a:t>
            </a:r>
            <a:r>
              <a:rPr lang="ru-RU" sz="13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 31.05.2021 № 286</a:t>
            </a:r>
          </a:p>
          <a:p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утверждении федерального государственного образовательного стандарта начального общего образования»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39814" y="3144648"/>
            <a:ext cx="5282808" cy="987504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Приказ </a:t>
            </a:r>
            <a:r>
              <a:rPr lang="ru-RU" sz="13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Минпросвещения</a:t>
            </a:r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России </a:t>
            </a:r>
            <a:r>
              <a:rPr lang="ru-RU" sz="13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 31.05.2021 № 287</a:t>
            </a:r>
          </a:p>
          <a:p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утверждении федерального государственного образовательного стандарта основного общего образования»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39814" y="1613959"/>
            <a:ext cx="1981802" cy="323493"/>
          </a:xfrm>
          <a:prstGeom prst="flowChartAlternateProcess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01.09.2022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028821" y="4573899"/>
            <a:ext cx="6593802" cy="492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НОО (обновленный) не применяется для обучения обучающихся </a:t>
            </a:r>
            <a:b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ОВЗ и обучающихся с УО (интеллектуальными нарушениями)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055902" y="5269993"/>
            <a:ext cx="6566720" cy="492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ООО (обновленный) применяется для обучения обучающихся </a:t>
            </a:r>
            <a:b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3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ОВЗ с учетом особых образовательных потребностей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612" y="2568792"/>
            <a:ext cx="1101337" cy="323493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класс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611" y="3651406"/>
            <a:ext cx="1101337" cy="323493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класс</a:t>
            </a:r>
          </a:p>
        </p:txBody>
      </p:sp>
    </p:spTree>
    <p:extLst>
      <p:ext uri="{BB962C8B-B14F-4D97-AF65-F5344CB8AC3E}">
        <p14:creationId xmlns:p14="http://schemas.microsoft.com/office/powerpoint/2010/main" val="1951733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2723571-7757-47DF-A09A-C8999E07F8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978" y="0"/>
            <a:ext cx="2441400" cy="164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10" descr="Картинки по запросу Государственное бюджетное нетиповое образовательное учреждение  «Санкт-Петербургский городской Дворец творчества юных»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1720" y="160338"/>
            <a:ext cx="9229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Федеральные государственные образовательные стандарты общего образования</a:t>
            </a:r>
            <a:endParaRPr lang="ru-RU" b="1" cap="al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71720" y="801370"/>
            <a:ext cx="9589578" cy="0"/>
          </a:xfrm>
          <a:prstGeom prst="line">
            <a:avLst/>
          </a:prstGeom>
          <a:ln w="28575" cap="rnd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71720" y="953804"/>
            <a:ext cx="109694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Приказ Министерства просвещения Российской Федерации от 31.05.2021 № 286 </a:t>
            </a:r>
            <a:b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утверждении федерального государственного образовательного стандарта начального общего образования»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Приказ Министерства просвещения Российской Федерации от 31 мая 2021 № 287 </a:t>
            </a:r>
            <a:b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утверждении федерального государственного образовательного стандарта основного общего образования»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Федеральный портал «Единое содержание общего образования» – https://edsoo.ru/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Региональный портал сетевой педагогической поддержки внедрения ФГОС – https://www.spbfgos.org/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730645"/>
              </p:ext>
            </p:extLst>
          </p:nvPr>
        </p:nvGraphicFramePr>
        <p:xfrm>
          <a:off x="3785986" y="2905913"/>
          <a:ext cx="8128002" cy="3708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классы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2022/2023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2023/2024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2024/2025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2025/2026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2026/2027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45548" y="3315046"/>
            <a:ext cx="645083" cy="34082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5548" y="4188229"/>
            <a:ext cx="645083" cy="3408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xmlns="" id="{A2E5C9B6-E0DF-42E6-B3D4-AC4CD9A26088}"/>
              </a:ext>
            </a:extLst>
          </p:cNvPr>
          <p:cNvSpPr/>
          <p:nvPr/>
        </p:nvSpPr>
        <p:spPr>
          <a:xfrm>
            <a:off x="852517" y="3275907"/>
            <a:ext cx="1396538" cy="548983"/>
          </a:xfrm>
          <a:prstGeom prst="roundRect">
            <a:avLst/>
          </a:prstGeom>
          <a:ln w="28575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1858" tIns="60929" rIns="121858" bIns="60929" rtlCol="0" anchor="ctr"/>
          <a:lstStyle/>
          <a:p>
            <a:r>
              <a:rPr lang="ru-RU" sz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обязательное введение ФГОС</a:t>
            </a:r>
            <a:endParaRPr lang="ru-RU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xmlns="" id="{A2E5C9B6-E0DF-42E6-B3D4-AC4CD9A26088}"/>
              </a:ext>
            </a:extLst>
          </p:cNvPr>
          <p:cNvSpPr/>
          <p:nvPr/>
        </p:nvSpPr>
        <p:spPr>
          <a:xfrm>
            <a:off x="852516" y="4149090"/>
            <a:ext cx="1508299" cy="580852"/>
          </a:xfrm>
          <a:prstGeom prst="roundRect">
            <a:avLst/>
          </a:prstGeom>
          <a:ln w="28575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1858" tIns="60929" rIns="121858" bIns="60929" rtlCol="0" anchor="ctr"/>
          <a:lstStyle/>
          <a:p>
            <a:r>
              <a:rPr lang="ru-RU" sz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введение ФГОС по мере готовности</a:t>
            </a:r>
            <a:endParaRPr lang="ru-RU" sz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3566109" y="3275907"/>
            <a:ext cx="1" cy="140762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566110" y="4843545"/>
            <a:ext cx="1" cy="174844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xmlns="" id="{A2E5C9B6-E0DF-42E6-B3D4-AC4CD9A26088}"/>
              </a:ext>
            </a:extLst>
          </p:cNvPr>
          <p:cNvSpPr/>
          <p:nvPr/>
        </p:nvSpPr>
        <p:spPr>
          <a:xfrm rot="16200000">
            <a:off x="2134481" y="3365226"/>
            <a:ext cx="1863175" cy="548983"/>
          </a:xfrm>
          <a:prstGeom prst="roundRect">
            <a:avLst/>
          </a:prstGeom>
          <a:ln w="28575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1858" tIns="60929" rIns="121858" bIns="60929" rtlCol="0" anchor="ctr"/>
          <a:lstStyle/>
          <a:p>
            <a:r>
              <a:rPr lang="ru-RU" sz="1100" dirty="0">
                <a:solidFill>
                  <a:prstClr val="black"/>
                </a:solidFill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только общеобразовательные программы, ОВЗ - нет</a:t>
            </a:r>
            <a:endParaRPr lang="ru-RU" sz="1100" dirty="0">
              <a:solidFill>
                <a:srgbClr val="FF0000"/>
              </a:solidFill>
              <a:latin typeface="Segoe UI" panose="020B0502040204020203" pitchFamily="34" charset="0"/>
              <a:ea typeface="Verdan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xmlns="" id="{A2E5C9B6-E0DF-42E6-B3D4-AC4CD9A26088}"/>
              </a:ext>
            </a:extLst>
          </p:cNvPr>
          <p:cNvSpPr/>
          <p:nvPr/>
        </p:nvSpPr>
        <p:spPr>
          <a:xfrm rot="16200000">
            <a:off x="2092156" y="5417304"/>
            <a:ext cx="2016521" cy="548983"/>
          </a:xfrm>
          <a:prstGeom prst="roundRect">
            <a:avLst/>
          </a:prstGeom>
          <a:ln w="28575"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1858" tIns="60929" rIns="121858" bIns="60929" rtlCol="0" anchor="ctr"/>
          <a:lstStyle/>
          <a:p>
            <a:r>
              <a:rPr lang="ru-RU" sz="1100" dirty="0">
                <a:solidFill>
                  <a:srgbClr val="FF0000"/>
                </a:solidFill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и общеобразовательные, и адаптированные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184797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2723571-7757-47DF-A09A-C8999E07F8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978" y="0"/>
            <a:ext cx="2441400" cy="164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10" descr="Картинки по запросу Государственное бюджетное нетиповое образовательное учреждение  «Санкт-Петербургский городской Дворец творчества юных»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71720" y="801370"/>
            <a:ext cx="9589578" cy="0"/>
          </a:xfrm>
          <a:prstGeom prst="line">
            <a:avLst/>
          </a:prstGeom>
          <a:ln w="28575" cap="rnd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1718" y="442747"/>
            <a:ext cx="9589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Основная образовательная программа</a:t>
            </a: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207432" y="1357947"/>
            <a:ext cx="9630532" cy="2630293"/>
          </a:xfrm>
          <a:prstGeom prst="rect">
            <a:avLst/>
          </a:prstGeom>
        </p:spPr>
        <p:txBody>
          <a:bodyPr/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Основная образовательная программа</a:t>
            </a: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должна содержать </a:t>
            </a:r>
            <a:b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три раздела</a:t>
            </a: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целевой, содержательный и организационный.</a:t>
            </a:r>
          </a:p>
          <a:p>
            <a:pPr>
              <a:lnSpc>
                <a:spcPct val="110000"/>
              </a:lnSpc>
              <a:defRPr/>
            </a:pPr>
            <a: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Обязательная часть </a:t>
            </a: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основной образовательной программы:</a:t>
            </a:r>
            <a:b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НОО – составляет 80%, а часть, формируемая участниками образовательных отношений, - 20% от общего объема основной образовательной программы;</a:t>
            </a:r>
            <a:b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ООО – составляет 70%, а часть, формируемая участниками образовательных отношений, - 30% от общего объема основной образовательной программы;</a:t>
            </a:r>
            <a:b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СОО – составляет 60%, а часть, формируемая участниками образовательных отношений, - 40% от общего объема основной образовательной программы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22237" y="2149873"/>
            <a:ext cx="1552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80/20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22238" y="2755756"/>
            <a:ext cx="1552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70/30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24890" y="3365267"/>
            <a:ext cx="1552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60/40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0451" y="4740310"/>
            <a:ext cx="5190565" cy="1055608"/>
          </a:xfrm>
          <a:prstGeom prst="flowChartAlternateProcess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 ООУ, реализующих базовый учебный план: </a:t>
            </a:r>
            <a:r>
              <a:rPr lang="ru-RU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пятидневная учебная неделя + базовое количество часов на изучение обязательных учебных предметов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14719" y="5426673"/>
            <a:ext cx="6481809" cy="1055608"/>
          </a:xfrm>
          <a:prstGeom prst="flowChartAlternateProcess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 ООУ с углубленным изучением учебных предметов: </a:t>
            </a:r>
            <a:r>
              <a:rPr lang="ru-RU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пятидневная учебная неделя в 5-7, 5-9 классах</a:t>
            </a:r>
          </a:p>
          <a:p>
            <a:pPr algn="ctr"/>
            <a:r>
              <a:rPr lang="ru-RU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пяти- или шестидневная учебная неделя в 8-11 классах с учетом реализуемой ОП ООУ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73678" y="4212506"/>
            <a:ext cx="5615253" cy="817245"/>
          </a:xfrm>
          <a:prstGeom prst="flowChartAlternateProcess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 НОО ООУ: </a:t>
            </a:r>
          </a:p>
          <a:p>
            <a:pPr algn="ctr"/>
            <a:r>
              <a:rPr lang="ru-RU" sz="1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пятидневная учебная неделя + базовое количество часов на изучение обязательных учебных предметов</a:t>
            </a:r>
          </a:p>
        </p:txBody>
      </p:sp>
    </p:spTree>
    <p:extLst>
      <p:ext uri="{BB962C8B-B14F-4D97-AF65-F5344CB8AC3E}">
        <p14:creationId xmlns:p14="http://schemas.microsoft.com/office/powerpoint/2010/main" val="2348161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2723571-7757-47DF-A09A-C8999E07F8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978" y="0"/>
            <a:ext cx="2441400" cy="164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10" descr="Картинки по запросу Государственное бюджетное нетиповое образовательное учреждение  «Санкт-Петербургский городской Дворец творчества юных»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71720" y="801370"/>
            <a:ext cx="9589578" cy="0"/>
          </a:xfrm>
          <a:prstGeom prst="line">
            <a:avLst/>
          </a:prstGeom>
          <a:ln w="28575" cap="rnd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1718" y="442747"/>
            <a:ext cx="9589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Санитарные правила и нормы СанПиН 1.2.3685-21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27351" y="1176848"/>
            <a:ext cx="85577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</a:rPr>
              <a:t>Санитарные правила и нормы СанПиН 1.2.3685-21</a:t>
            </a:r>
            <a:r>
              <a:rPr lang="ru-RU" sz="1600" dirty="0">
                <a:latin typeface="Arial" panose="020B0604020202020204" pitchFamily="34" charset="0"/>
              </a:rPr>
              <a:t> «Гигиенические нормативы </a:t>
            </a:r>
            <a:br>
              <a:rPr lang="ru-RU" sz="1600" dirty="0">
                <a:latin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</a:rPr>
              <a:t>и требования к обеспечению безопасности и (или) безвредности для человека факторов среды обитания», утвержденных постановлением Главного государственного санитарного врача Российской Федерации от 28.01.2021 № 2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92048" y="1317624"/>
            <a:ext cx="536575" cy="439738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b="1" dirty="0"/>
          </a:p>
        </p:txBody>
      </p:sp>
      <p:sp>
        <p:nvSpPr>
          <p:cNvPr id="15" name="Текст 11"/>
          <p:cNvSpPr txBox="1">
            <a:spLocks/>
          </p:cNvSpPr>
          <p:nvPr/>
        </p:nvSpPr>
        <p:spPr>
          <a:xfrm>
            <a:off x="193636" y="1338262"/>
            <a:ext cx="536575" cy="398462"/>
          </a:xfrm>
          <a:prstGeom prst="rect">
            <a:avLst/>
          </a:prstGeom>
          <a:ln>
            <a:noFill/>
          </a:ln>
        </p:spPr>
        <p:txBody>
          <a:bodyPr anchor="ctr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6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/>
              <a:t>1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461922" y="1883574"/>
            <a:ext cx="1" cy="72876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405566" y="2696374"/>
            <a:ext cx="115887" cy="9525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507677"/>
              </p:ext>
            </p:extLst>
          </p:nvPr>
        </p:nvGraphicFramePr>
        <p:xfrm>
          <a:off x="827351" y="2462707"/>
          <a:ext cx="4053062" cy="1482090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3929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04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95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Продолжительность учебного занятия для обучающихся, не более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 класс (сентябрь - декабрь)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35 мин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 класс (январь - май)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40 мин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классы, в которых обучаются дети с ОВЗ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40 мин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2 - 11 классы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45 мин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050223"/>
              </p:ext>
            </p:extLst>
          </p:nvPr>
        </p:nvGraphicFramePr>
        <p:xfrm>
          <a:off x="5084222" y="2472821"/>
          <a:ext cx="6703579" cy="2060448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4249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53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00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Продолжительность дневной суммарной образовательной нагрузки для обучающихся, не более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классы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 включении в расписание занятий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2-х уроков физической культуры в неделю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 урока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noStrike" baseline="0" dirty="0">
                          <a:solidFill>
                            <a:srgbClr val="FF0000"/>
                          </a:solidFill>
                          <a:effectLst/>
                        </a:rPr>
                        <a:t>при включении в расписание занятий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noStrike" baseline="0" dirty="0">
                          <a:solidFill>
                            <a:srgbClr val="FF0000"/>
                          </a:solidFill>
                          <a:effectLst/>
                        </a:rPr>
                        <a:t>3-х уроков физической культуры в неделю</a:t>
                      </a:r>
                      <a:endParaRPr lang="ru-RU" sz="1100" strike="noStrike" baseline="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noStrike" baseline="0" dirty="0">
                          <a:solidFill>
                            <a:srgbClr val="FF0000"/>
                          </a:solidFill>
                          <a:effectLst/>
                        </a:rPr>
                        <a:t>4 урока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noStrike" baseline="0" dirty="0">
                          <a:solidFill>
                            <a:srgbClr val="FF0000"/>
                          </a:solidFill>
                          <a:effectLst/>
                        </a:rPr>
                        <a:t>и 1 раз в неделю - 5 уроков</a:t>
                      </a:r>
                      <a:endParaRPr lang="ru-RU" sz="1100" strike="noStrike" baseline="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2 - 4 классы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 включении в расписание занятий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2-х уроков физической культуры в неделю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 уроков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sngStrike" baseline="0" dirty="0">
                          <a:effectLst/>
                        </a:rPr>
                        <a:t>при включении в расписание занятий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sngStrike" baseline="0" dirty="0">
                          <a:effectLst/>
                        </a:rPr>
                        <a:t>3-х уроков физической культуры в неделю</a:t>
                      </a:r>
                      <a:endParaRPr lang="ru-RU" sz="1100" strike="sngStrike" baseline="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sngStrike" baseline="0" dirty="0">
                          <a:effectLst/>
                        </a:rPr>
                        <a:t>5 уроков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trike="sngStrike" baseline="0" dirty="0">
                          <a:effectLst/>
                        </a:rPr>
                        <a:t>и 1 раз в неделю - 6 уроков</a:t>
                      </a:r>
                      <a:endParaRPr lang="ru-RU" sz="1100" strike="sngStrike" baseline="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581937"/>
              </p:ext>
            </p:extLst>
          </p:nvPr>
        </p:nvGraphicFramePr>
        <p:xfrm>
          <a:off x="835665" y="4070666"/>
          <a:ext cx="4053061" cy="2256282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3763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47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Учебная нагрузка </a:t>
                      </a:r>
                      <a:r>
                        <a:rPr lang="ru-RU" sz="1100" b="1" dirty="0">
                          <a:effectLst/>
                        </a:rPr>
                        <a:t>при 5-дневной учебной неделе</a:t>
                      </a:r>
                      <a:r>
                        <a:rPr lang="ru-RU" sz="1100" dirty="0">
                          <a:effectLst/>
                        </a:rPr>
                        <a:t>, не более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 класс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21 ч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2 - 4 класс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23 ч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 класс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29 ч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 класс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30 ч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 класс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32 ч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8 - 9 класс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33 ч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10 - 11 класс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34 ч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967768"/>
              </p:ext>
            </p:extLst>
          </p:nvPr>
        </p:nvGraphicFramePr>
        <p:xfrm>
          <a:off x="5084224" y="4539296"/>
          <a:ext cx="6735300" cy="1289304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4297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794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260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5 - 6 классы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 уроков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7 - 11 классы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 уроков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2 - 4 классы, в которых обучаются дети с ОВЗ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 уроков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5 - 11 классы, в которых обучаются дети с ОВЗ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 уроков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59679" y="5946109"/>
            <a:ext cx="676933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Формы организации образовательной деятельности, чередование урочной и внеурочной деятельности при реализации программы начального общего образования ОУ определяет самостоятельно</a:t>
            </a:r>
          </a:p>
        </p:txBody>
      </p:sp>
    </p:spTree>
    <p:extLst>
      <p:ext uri="{BB962C8B-B14F-4D97-AF65-F5344CB8AC3E}">
        <p14:creationId xmlns:p14="http://schemas.microsoft.com/office/powerpoint/2010/main" val="2627770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2723571-7757-47DF-A09A-C8999E07F8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978" y="0"/>
            <a:ext cx="2441400" cy="164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10" descr="Картинки по запросу Государственное бюджетное нетиповое образовательное учреждение  «Санкт-Петербургский городской Дворец творчества юных»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71720" y="801370"/>
            <a:ext cx="9589578" cy="0"/>
          </a:xfrm>
          <a:prstGeom prst="line">
            <a:avLst/>
          </a:prstGeom>
          <a:ln w="28575" cap="rnd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1718" y="442747"/>
            <a:ext cx="9994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образовательная программа начального общего образования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718" y="1052939"/>
            <a:ext cx="2745997" cy="323493"/>
          </a:xfrm>
          <a:prstGeom prst="flowChartAlternateProcess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НОО 2021 (№286)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574222"/>
              </p:ext>
            </p:extLst>
          </p:nvPr>
        </p:nvGraphicFramePr>
        <p:xfrm>
          <a:off x="323069" y="1815131"/>
          <a:ext cx="8537170" cy="45426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{17292A2E-F333-43FB-9621-5CBBE7FDCDCB}</a:tableStyleId>
              </a:tblPr>
              <a:tblGrid>
                <a:gridCol w="28512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957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681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681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681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9287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9287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9921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Предметные области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Учебные предметы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Количество часов в неделю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Всего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I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II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III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+mn-lt"/>
                        </a:rPr>
                        <a:t>IV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8126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Обязательная часть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921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Русский язык и литературное чтение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Русский язык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5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5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5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5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20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9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Литературное чтение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4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4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4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4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16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6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Иностранный язык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Иностранный язык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- 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6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1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Математика и информатика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Математика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4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4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4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4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16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79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Обществознание и естествознание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(Окружающий мир)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Окружающий мир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2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2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8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8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Основы религиозных культур и светской этики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Основы религиозных культур и светской этики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-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-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-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921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Искусство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Изобразительное искусство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4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9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Музыка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4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92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Технология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Технология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1</a:t>
                      </a:r>
                      <a:endParaRPr lang="ru-RU" sz="1400" b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4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92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Физическая культура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Физическая культура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8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92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</a:rPr>
                        <a:t> </a:t>
                      </a:r>
                      <a:endParaRPr lang="ru-RU" sz="14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Итого: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20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22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23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87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9212">
                <a:tc gridSpan="2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Часть, формируемая участниками образовательных отношений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0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3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7268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Учебные недели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135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376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Всего часов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693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782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782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782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+mn-lt"/>
                          <a:ea typeface="Times New Roman"/>
                        </a:rPr>
                        <a:t>3039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5655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Максимально допустимая недельная нагрузка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21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23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23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23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</a:rPr>
                        <a:t>90</a:t>
                      </a:r>
                      <a:endParaRPr lang="ru-RU" sz="14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72614" y="1052938"/>
            <a:ext cx="3432258" cy="323493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cap="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Примерный учебный план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922207" y="4171291"/>
            <a:ext cx="3158945" cy="738664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ea typeface="Verdana" panose="020B0604030504040204" pitchFamily="34" charset="0"/>
                <a:cs typeface="Verdana" panose="020B0604030504040204" pitchFamily="34" charset="0"/>
              </a:rPr>
              <a:t>ООП в соответствии с ФГОС НОО: </a:t>
            </a:r>
          </a:p>
          <a:p>
            <a:pPr>
              <a:defRPr/>
            </a:pPr>
            <a:r>
              <a:rPr lang="ru-RU" sz="1400" b="1" dirty="0">
                <a:ea typeface="Verdana" panose="020B0604030504040204" pitchFamily="34" charset="0"/>
                <a:cs typeface="Verdana" panose="020B0604030504040204" pitchFamily="34" charset="0"/>
              </a:rPr>
              <a:t>не менее 2954 часов и не более 3190 часов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922207" y="4984407"/>
            <a:ext cx="3158945" cy="1600438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>
                <a:ea typeface="Verdana" panose="020B0604030504040204" pitchFamily="34" charset="0"/>
                <a:cs typeface="Verdana" panose="020B0604030504040204" pitchFamily="34" charset="0"/>
              </a:rPr>
              <a:t>Добавлен 1 час на изучение предмета «Русский язык» в </a:t>
            </a:r>
            <a:r>
              <a:rPr lang="en-US" sz="1400" dirty="0">
                <a:ea typeface="Verdana" panose="020B0604030504040204" pitchFamily="34" charset="0"/>
                <a:cs typeface="Verdana" panose="020B0604030504040204" pitchFamily="34" charset="0"/>
              </a:rPr>
              <a:t>I-IV</a:t>
            </a:r>
            <a:r>
              <a:rPr lang="ru-RU" sz="1400" dirty="0">
                <a:ea typeface="Verdana" panose="020B0604030504040204" pitchFamily="34" charset="0"/>
                <a:cs typeface="Verdana" panose="020B0604030504040204" pitchFamily="34" charset="0"/>
              </a:rPr>
              <a:t> классах</a:t>
            </a:r>
            <a:endParaRPr lang="en-US" sz="14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ru-RU" sz="1400" dirty="0">
                <a:ea typeface="Verdana" panose="020B0604030504040204" pitchFamily="34" charset="0"/>
                <a:cs typeface="Verdana" panose="020B0604030504040204" pitchFamily="34" charset="0"/>
              </a:rPr>
              <a:t>Добавлен 1 час на изучение предмета «Литературное чтение» в </a:t>
            </a:r>
            <a:r>
              <a:rPr lang="en-US" sz="1400" dirty="0">
                <a:ea typeface="Verdana" panose="020B0604030504040204" pitchFamily="34" charset="0"/>
                <a:cs typeface="Verdana" panose="020B0604030504040204" pitchFamily="34" charset="0"/>
              </a:rPr>
              <a:t>IV</a:t>
            </a:r>
            <a:r>
              <a:rPr lang="ru-RU" sz="1400" dirty="0">
                <a:ea typeface="Verdana" panose="020B0604030504040204" pitchFamily="34" charset="0"/>
                <a:cs typeface="Verdana" panose="020B0604030504040204" pitchFamily="34" charset="0"/>
              </a:rPr>
              <a:t> классе</a:t>
            </a:r>
          </a:p>
          <a:p>
            <a:pPr>
              <a:defRPr/>
            </a:pPr>
            <a:r>
              <a:rPr lang="ru-RU" sz="1400" dirty="0">
                <a:ea typeface="Verdana" panose="020B0604030504040204" pitchFamily="34" charset="0"/>
                <a:cs typeface="Verdana" panose="020B0604030504040204" pitchFamily="34" charset="0"/>
              </a:rPr>
              <a:t>Сокращено количество часов на изучение предмета «Физическая культура» в </a:t>
            </a:r>
            <a:r>
              <a:rPr lang="en-US" sz="1400" dirty="0">
                <a:ea typeface="Verdana" panose="020B0604030504040204" pitchFamily="34" charset="0"/>
                <a:cs typeface="Verdana" panose="020B0604030504040204" pitchFamily="34" charset="0"/>
              </a:rPr>
              <a:t>I-IV</a:t>
            </a:r>
            <a:r>
              <a:rPr lang="ru-RU" sz="1400" dirty="0">
                <a:ea typeface="Verdana" panose="020B0604030504040204" pitchFamily="34" charset="0"/>
                <a:cs typeface="Verdana" panose="020B0604030504040204" pitchFamily="34" charset="0"/>
              </a:rPr>
              <a:t> классах</a:t>
            </a:r>
            <a:endParaRPr lang="en-US" sz="14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23068" y="2956716"/>
            <a:ext cx="2843293" cy="831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23069" y="4688535"/>
            <a:ext cx="2843293" cy="831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8922204" y="2055135"/>
            <a:ext cx="3158945" cy="203132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/>
              <a:t>Вариативность содержания программ начального общего образования обеспечивается во ФГОС за счет возможности разработки и реализации ОУ программ начального общего образования, в том числе предусматривающих </a:t>
            </a:r>
            <a:r>
              <a:rPr lang="ru-RU" sz="1400" b="1" dirty="0"/>
              <a:t>углубленное изучение отдельных учебных предметов</a:t>
            </a:r>
          </a:p>
        </p:txBody>
      </p:sp>
      <p:sp>
        <p:nvSpPr>
          <p:cNvPr id="18" name="Овал 17"/>
          <p:cNvSpPr/>
          <p:nvPr/>
        </p:nvSpPr>
        <p:spPr>
          <a:xfrm>
            <a:off x="5627716" y="5300906"/>
            <a:ext cx="1745673" cy="29925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576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2723571-7757-47DF-A09A-C8999E07F8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6978" y="0"/>
            <a:ext cx="2441400" cy="164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10" descr="Картинки по запросу Государственное бюджетное нетиповое образовательное учреждение  «Санкт-Петербургский городской Дворец творчества юных»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371720" y="801370"/>
            <a:ext cx="9589578" cy="0"/>
          </a:xfrm>
          <a:prstGeom prst="line">
            <a:avLst/>
          </a:prstGeom>
          <a:ln w="28575" cap="rnd">
            <a:solidFill>
              <a:srgbClr val="00206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1718" y="442747"/>
            <a:ext cx="9589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образовательная программа основного общего образования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1720" y="1044626"/>
            <a:ext cx="2745997" cy="323493"/>
          </a:xfrm>
          <a:prstGeom prst="flowChartAlternateProcess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ООО 2021 (№287)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31051" y="1051685"/>
            <a:ext cx="3432258" cy="323493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cap="all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Примерный учебный план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179897"/>
              </p:ext>
            </p:extLst>
          </p:nvPr>
        </p:nvGraphicFramePr>
        <p:xfrm>
          <a:off x="0" y="1560047"/>
          <a:ext cx="12136582" cy="5297583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31837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227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1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52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525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525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3300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7811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172207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Предметные области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Учебные предметы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Количество часов в неделю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Всего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V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VI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u="none" strike="noStrike" cap="none" normalizeH="0" baseline="0">
                          <a:ln>
                            <a:noFill/>
                          </a:ln>
                          <a:effectLst/>
                          <a:latin typeface="+mn-lt"/>
                        </a:rPr>
                        <a:t>VII</a:t>
                      </a:r>
                      <a:endParaRPr kumimoji="0" lang="ru-RU" altLang="ru-RU" sz="12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VIII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2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IX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8897">
                <a:tc grid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Обязательная часть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2207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 и литература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Литература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220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Иностранные языки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Иностранный язык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2207">
                <a:tc row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Математика </a:t>
                      </a:r>
                      <a:b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 информатика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Математика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Алгебра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Геометрия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0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rgbClr val="002060"/>
                          </a:solidFill>
                          <a:latin typeface="+mn-lt"/>
                        </a:rPr>
                        <a:t>Вероятность и статистика</a:t>
                      </a: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Информатика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5528"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Общественно-научные предметы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История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Обществознание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География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72207"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Естественнонаучные предметы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Физика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Химия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722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Биология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72207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Искусство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Изобразительное искусство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3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62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Музыка 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7220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Технология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Технология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8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04849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Физическая культура и основы безопасности жизнедеятельности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Физическая культура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19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Основы безопасности жизнедеятельности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</a:t>
                      </a: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</a:t>
                      </a: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</a:t>
                      </a: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7220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Итого:</a:t>
                      </a:r>
                      <a:endParaRPr kumimoji="0" lang="ru-RU" alt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147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232756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Часть, формируемая участниками образовательных отношений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+mn-cs"/>
                        </a:rPr>
                        <a:t>10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3748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Основы духовно-нравственной культуры народов России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 выбору образовательной организации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94786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Максимально допустимая недельная нагрузка при пятидневной учебной неделе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33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33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157</a:t>
                      </a: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94786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Всего часов</a:t>
                      </a: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986</a:t>
                      </a: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1020</a:t>
                      </a: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1088</a:t>
                      </a: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1122</a:t>
                      </a: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1122</a:t>
                      </a: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5338</a:t>
                      </a:r>
                    </a:p>
                  </a:txBody>
                  <a:tcPr marL="53339" marR="53339" marT="0" marB="0" anchor="ctr" horzOverflow="overflow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3909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14437</TotalTime>
  <Words>1111</Words>
  <Application>Microsoft Office PowerPoint</Application>
  <PresentationFormat>Произвольный</PresentationFormat>
  <Paragraphs>438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Информация Комитета по образованию Санкт-Петербурга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IMC-16</cp:lastModifiedBy>
  <cp:revision>886</cp:revision>
  <cp:lastPrinted>2022-04-20T10:51:08Z</cp:lastPrinted>
  <dcterms:created xsi:type="dcterms:W3CDTF">2020-06-08T21:27:38Z</dcterms:created>
  <dcterms:modified xsi:type="dcterms:W3CDTF">2022-06-09T13:14:31Z</dcterms:modified>
</cp:coreProperties>
</file>